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1" r:id="rId20"/>
    <p:sldId id="272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27148" initials="" lastIdx="1" clrIdx="0">
    <p:extLst>
      <p:ext uri="{19B8F6BF-5375-455C-9EA6-DF929625EA0E}">
        <p15:presenceInfo xmlns:p15="http://schemas.microsoft.com/office/powerpoint/2012/main" userId="S::t27148@a3vip.top::5059451c-bb43-4e96-8ecb-ff154dcf7f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30T16:05:22.896" idx="1">
    <p:pos x="5324" y="231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6D09F-BAE5-5101-5D9D-D8CE87DF8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0B433-5CF4-F837-BF0D-1C2EE2281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79CE9-D0D8-2FAB-0841-07E2D755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33C9B-4A94-96FA-4C14-E29D11AA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20FC6-B3A4-A976-18B7-BA59B933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3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176EF-367C-CA53-3D14-F691584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A16DFB-405C-4DB1-0A54-43B2EACE2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B5458E-E42B-EF36-0F8B-BE5D58B7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4D7DEB-3CE1-BEBB-B0E3-A2DF2F72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D0439-40FC-D424-7B2C-14B9F2CB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8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B80D2B-18B6-F33A-F3ED-C973EC543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DEA30D-290D-128A-57D3-ED85F975F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413F1-70F2-A466-8AD9-AA368F9E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114D7F-3933-BB2A-6BBD-823DC7B4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8ADAD-57BA-393D-F7ED-F94AE28A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9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0D1A1-2EF0-360D-388E-7B81AAC4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6514A-BF9C-7D42-2292-1C157057E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D8000-DB73-468E-8536-5A79993B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780B30-4A0B-3812-7AA1-5559F5F1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2DFC6F-D1D0-CD71-B361-CC684F6C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9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5E74-7B2D-AB20-2CD9-3A31B94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AE530-B0A1-FC69-3EAA-7CB06DC41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2566C9-797D-4401-7925-5122E2925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C5953-D750-9ACB-6004-6778B673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275B87-785F-A673-DE97-AD4B938C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69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3A4B4-CAD7-52F5-232D-A1B0A6F0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B61A9-B0C7-54BF-E270-AC08CA768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ABE3B-CC16-2504-88CB-6F68FFE2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176B5A-D59D-B321-6B9D-9618DC03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B8647B-41D7-0AD2-ECEA-60AEED1CF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2BD22E-1016-A8AA-7C02-2E647A5D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5DD0F-EA80-4CA9-37E9-4C6E5CAD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B82971-1556-7104-DC42-D77FFE5B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5258C5-570B-D022-8C85-4535BEB2D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62FBAA-AFFB-225D-F0D2-D7188C81F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B0BB8B-2BA0-2DE1-9C70-3317050B2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092B27-4821-FFFC-AA58-5850A41F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CFEF24-F33C-5371-92A6-04CFB226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D235D6-78A0-0608-A562-3A25DB0D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7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62710-9F00-5F16-B7E2-16A482C3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D5C8A2-D09D-BB6F-24AB-ABD03ADE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D63C31-C1AD-8873-417B-5376016B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7A576A-FA39-D663-68B7-C11C3B84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6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C9EE9F-F2E6-9791-CABC-4B4DC576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61D552-1604-41A0-540E-D1E850B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0758E7-84B7-EA93-B579-0BC120B8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00341-53A9-BB46-741D-D7B8CD45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B984D-EFB8-3838-0C08-EA748952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12C690-76CF-3530-B399-0C3964849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9075A7-B30E-E690-7BB8-846AE2CF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8CFCC-604F-9755-FA92-EC396751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D7A15B-FFE0-C385-47B6-831F4920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79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D55E2-4B6B-E439-FF69-42B24C8A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787C27-DC78-DB60-CE11-56259340C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63257D-ED6C-F301-2497-DEDFF1301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6D726F-8C4B-7AC6-98CA-9CFF793F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0C2E3D-4EF2-02A8-7951-C0E40252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31DE2-8E40-8B85-57DA-001EEFA5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7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FE079E-64C0-EF43-5FA5-A0E05C9F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A0D5F-D60E-1680-E2B7-84BF652C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0065E-E2E8-8722-6AC8-5640F636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537DC-9B6C-4D6B-9F31-34EEE60FB1E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31D16-BA06-8745-E32F-B37DC7D5C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0D91B-3B7F-BB1D-938E-D279F6F3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D67CD-AEA3-4DCB-91F5-60A09BBB1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B316D7-C263-1382-EAB7-3AE1A35E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9" y="171170"/>
            <a:ext cx="9363075" cy="2714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8F840F-A1FD-11B8-E145-F1365126C759}"/>
              </a:ext>
            </a:extLst>
          </p:cNvPr>
          <p:cNvSpPr txBox="1"/>
          <p:nvPr/>
        </p:nvSpPr>
        <p:spPr>
          <a:xfrm>
            <a:off x="753034" y="3091514"/>
            <a:ext cx="10623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两点距离不变，可读性，原点不变。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维旋转顺序不变，</a:t>
            </a:r>
            <a:r>
              <a:rPr lang="en-US" altLang="zh-CN"/>
              <a:t>3</a:t>
            </a:r>
            <a:r>
              <a:rPr lang="zh-CN" altLang="en-US"/>
              <a:t>维的要保持顺序。</a:t>
            </a:r>
            <a:endParaRPr lang="en-US" altLang="zh-CN"/>
          </a:p>
          <a:p>
            <a:r>
              <a:rPr lang="zh-CN" altLang="en-US"/>
              <a:t>万向锁，欧拉锁，其中一个维度</a:t>
            </a:r>
            <a:r>
              <a:rPr lang="en-US" altLang="zh-CN"/>
              <a:t>90</a:t>
            </a:r>
            <a:r>
              <a:rPr lang="zh-CN" altLang="en-US"/>
              <a:t>旋转后，与另外一个维度重回，此时就没办法分割了。</a:t>
            </a:r>
            <a:endParaRPr lang="en-US" altLang="zh-CN"/>
          </a:p>
          <a:p>
            <a:r>
              <a:rPr lang="zh-CN" altLang="en-US"/>
              <a:t>从矩阵角度来讲，会导致有个维度上只有一个</a:t>
            </a:r>
            <a:r>
              <a:rPr lang="en-US" altLang="zh-CN"/>
              <a:t>1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60054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EFB9C-8637-9884-BC12-430D2BB00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869A01-68CA-9D1E-8772-FA337186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1" y="152400"/>
            <a:ext cx="7837598" cy="54282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881625-36D9-F1C4-A97D-ED2727A6EFB2}"/>
              </a:ext>
            </a:extLst>
          </p:cNvPr>
          <p:cNvSpPr txBox="1"/>
          <p:nvPr/>
        </p:nvSpPr>
        <p:spPr>
          <a:xfrm>
            <a:off x="8561294" y="783976"/>
            <a:ext cx="21156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1A2029"/>
                </a:solidFill>
                <a:effectLst/>
                <a:latin typeface="-apple-system"/>
              </a:rPr>
              <a:t>UV</a:t>
            </a:r>
            <a:r>
              <a:rPr lang="zh-CN" altLang="en-US" b="0" i="0">
                <a:solidFill>
                  <a:srgbClr val="1A2029"/>
                </a:solidFill>
                <a:effectLst/>
                <a:latin typeface="-apple-system"/>
              </a:rPr>
              <a:t>纹理空间是计算机图形学中的一个概念，它主要用于将</a:t>
            </a:r>
            <a:r>
              <a:rPr lang="en-US" altLang="zh-CN" b="0" i="0">
                <a:solidFill>
                  <a:srgbClr val="1A2029"/>
                </a:solidFill>
                <a:effectLst/>
                <a:latin typeface="-apple-system"/>
              </a:rPr>
              <a:t>2D</a:t>
            </a:r>
            <a:r>
              <a:rPr lang="zh-CN" altLang="en-US" b="0" i="0">
                <a:solidFill>
                  <a:srgbClr val="1A2029"/>
                </a:solidFill>
                <a:effectLst/>
                <a:latin typeface="-apple-system"/>
              </a:rPr>
              <a:t>纹理映射到</a:t>
            </a:r>
            <a:r>
              <a:rPr lang="en-US" altLang="zh-CN" b="0" i="0">
                <a:solidFill>
                  <a:srgbClr val="1A2029"/>
                </a:solidFill>
                <a:effectLst/>
                <a:latin typeface="-apple-system"/>
              </a:rPr>
              <a:t>3D</a:t>
            </a:r>
            <a:r>
              <a:rPr lang="zh-CN" altLang="en-US" b="0" i="0">
                <a:solidFill>
                  <a:srgbClr val="1A2029"/>
                </a:solidFill>
                <a:effectLst/>
                <a:latin typeface="-apple-system"/>
              </a:rPr>
              <a:t>模型上。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82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AA3E-AB37-2244-7C6E-1D3EC5A8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31556-F2A9-C914-D45C-34D8FA85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0" y="318808"/>
            <a:ext cx="9115425" cy="6076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21F79A-ADA6-5A36-D0DC-5D7DC9507CB4}"/>
              </a:ext>
            </a:extLst>
          </p:cNvPr>
          <p:cNvSpPr txBox="1"/>
          <p:nvPr/>
        </p:nvSpPr>
        <p:spPr>
          <a:xfrm>
            <a:off x="9780494" y="1694329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放大缩小。</a:t>
            </a:r>
          </a:p>
        </p:txBody>
      </p:sp>
    </p:spTree>
    <p:extLst>
      <p:ext uri="{BB962C8B-B14F-4D97-AF65-F5344CB8AC3E}">
        <p14:creationId xmlns:p14="http://schemas.microsoft.com/office/powerpoint/2010/main" val="971868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2FE3-3214-70B4-9325-5E0F433E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741E32-D68C-3DCD-F5E4-BA6583E2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2"/>
            <a:ext cx="6651982" cy="4876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61C81D-9DB3-FF2D-2281-7FE470D89F00}"/>
              </a:ext>
            </a:extLst>
          </p:cNvPr>
          <p:cNvSpPr txBox="1"/>
          <p:nvPr/>
        </p:nvSpPr>
        <p:spPr>
          <a:xfrm>
            <a:off x="7485529" y="1219200"/>
            <a:ext cx="3729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放大的情况，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一个像素可能映射到纹理的一个非常小的区域。</a:t>
            </a:r>
            <a:r>
              <a:rPr lang="zh-CN" altLang="en-US"/>
              <a:t>当像素点落在纹理点周围，可以通过双线性插值的方式赋值，两个线性函数计算最近的</a:t>
            </a:r>
            <a:r>
              <a:rPr lang="en-US" altLang="zh-CN"/>
              <a:t>4</a:t>
            </a:r>
            <a:r>
              <a:rPr lang="zh-CN" altLang="en-US"/>
              <a:t>个纹理值。</a:t>
            </a:r>
          </a:p>
        </p:txBody>
      </p:sp>
    </p:spTree>
    <p:extLst>
      <p:ext uri="{BB962C8B-B14F-4D97-AF65-F5344CB8AC3E}">
        <p14:creationId xmlns:p14="http://schemas.microsoft.com/office/powerpoint/2010/main" val="73115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B9C35-B3F8-C8AA-EADE-D593C112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D5BE85-0988-0467-4E4E-BF6C3EA7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16" y="304800"/>
            <a:ext cx="7207327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C5D97-A1A9-B4AA-DF8F-50E44B83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EDBF1B-A6ED-95A5-4B69-94FBF3B4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4" y="357188"/>
            <a:ext cx="6729745" cy="49857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C12385-8E77-F9A2-D7CB-DB2BBCA404C1}"/>
              </a:ext>
            </a:extLst>
          </p:cNvPr>
          <p:cNvSpPr txBox="1"/>
          <p:nvPr/>
        </p:nvSpPr>
        <p:spPr>
          <a:xfrm>
            <a:off x="7611035" y="770965"/>
            <a:ext cx="3496236" cy="265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7150D8-BBA5-30F4-98B2-47891A53130E}"/>
              </a:ext>
            </a:extLst>
          </p:cNvPr>
          <p:cNvSpPr txBox="1"/>
          <p:nvPr/>
        </p:nvSpPr>
        <p:spPr>
          <a:xfrm>
            <a:off x="7189694" y="932329"/>
            <a:ext cx="383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相机特别远，每一个像素点包含了多个纹理区域。因此需要取平均。</a:t>
            </a:r>
            <a:endParaRPr lang="en-US" altLang="zh-CN"/>
          </a:p>
          <a:p>
            <a:r>
              <a:rPr lang="zh-CN" altLang="en-US"/>
              <a:t>可以通过预先处理，缩放图片。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CFC115-4934-D9DF-4BE3-0547962F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656" y="2926977"/>
            <a:ext cx="4596988" cy="32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B8534-AE5D-E55E-AF9E-52936B2D6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807E35-2DFE-32F2-848F-27D14D0E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10" y="625849"/>
            <a:ext cx="3226474" cy="2063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39F434-7F38-B2F5-081D-BB04FCFE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660" y="367272"/>
            <a:ext cx="3806358" cy="24898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38714D-1EB9-CB5C-18FC-2006A5BA613E}"/>
              </a:ext>
            </a:extLst>
          </p:cNvPr>
          <p:cNvSpPr txBox="1"/>
          <p:nvPr/>
        </p:nvSpPr>
        <p:spPr>
          <a:xfrm>
            <a:off x="645459" y="3500718"/>
            <a:ext cx="493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Mipmap</a:t>
            </a:r>
            <a:r>
              <a:rPr lang="zh-CN" altLang="en-US"/>
              <a:t>每次存储是原本的</a:t>
            </a:r>
            <a:r>
              <a:rPr lang="en-US" altLang="zh-CN"/>
              <a:t>1/4</a:t>
            </a:r>
            <a:r>
              <a:rPr lang="zh-CN" altLang="en-US"/>
              <a:t>。总体增加存储空间的</a:t>
            </a:r>
            <a:r>
              <a:rPr lang="en-US" altLang="zh-CN"/>
              <a:t>1/3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5471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3C064-A540-CB20-1A4B-D3EE6592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C8DC3E-45D5-A1CD-F88B-9652E008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5" y="139232"/>
            <a:ext cx="9363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76030-FED3-5CCF-357A-CE8CD7935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1F815A-381C-1873-295F-5B4925D0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80975"/>
            <a:ext cx="7058025" cy="3248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18596E-7358-402F-C9C0-3FE8AAB9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60" y="361389"/>
            <a:ext cx="4954800" cy="40133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BC4E20-2C1B-C778-284F-EC0281DA75A9}"/>
              </a:ext>
            </a:extLst>
          </p:cNvPr>
          <p:cNvSpPr txBox="1"/>
          <p:nvPr/>
        </p:nvSpPr>
        <p:spPr>
          <a:xfrm>
            <a:off x="1093693" y="4831976"/>
            <a:ext cx="5432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纹理坐标除以像素坐标。</a:t>
            </a:r>
            <a:endParaRPr lang="en-US" altLang="zh-CN"/>
          </a:p>
          <a:p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近距离的时候，用分辨率高的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mip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，而远距离的时候，用分辨率低的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mip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7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115A9-EAEB-16D8-4C9C-5764D7314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35D57D-016E-D572-3DA9-A64F53EF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1" y="528077"/>
            <a:ext cx="8097598" cy="56127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1197FF-FA95-A5EC-25C6-5D65F8A6BC88}"/>
              </a:ext>
            </a:extLst>
          </p:cNvPr>
          <p:cNvSpPr txBox="1"/>
          <p:nvPr/>
        </p:nvSpPr>
        <p:spPr>
          <a:xfrm>
            <a:off x="9377082" y="1595718"/>
            <a:ext cx="2051797" cy="400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/>
              <a:t>用于在不同纹理之间使其更加平滑，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 层级（</a:t>
            </a:r>
            <a:r>
              <a:rPr lang="zh-CN" altLang="en-US" b="0" i="0">
                <a:solidFill>
                  <a:srgbClr val="404040"/>
                </a:solidFill>
                <a:effectLst/>
                <a:latin typeface="KaTeX_Main"/>
              </a:rPr>
              <a:t>⌊</a:t>
            </a:r>
            <a:r>
              <a:rPr lang="en-US" altLang="zh-CN" b="0" i="0">
                <a:solidFill>
                  <a:srgbClr val="404040"/>
                </a:solidFill>
                <a:effectLst/>
                <a:latin typeface="KaTeX_Main"/>
              </a:rPr>
              <a:t>d⌋⌊</a:t>
            </a:r>
            <a:r>
              <a:rPr lang="en-US" altLang="zh-CN" b="0" i="1">
                <a:solidFill>
                  <a:srgbClr val="404040"/>
                </a:solidFill>
                <a:effectLst/>
                <a:latin typeface="KaTeX_Math"/>
              </a:rPr>
              <a:t>d</a:t>
            </a:r>
            <a:r>
              <a:rPr lang="zh-CN" altLang="en-US" b="0" i="0">
                <a:solidFill>
                  <a:srgbClr val="404040"/>
                </a:solidFill>
                <a:effectLst/>
                <a:latin typeface="KaTeX_Main"/>
              </a:rPr>
              <a:t>⌋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）和较高分辨率的 </a:t>
            </a:r>
            <a:r>
              <a:rPr lang="en-US" altLang="zh-CN" b="0" i="0">
                <a:solidFill>
                  <a:srgbClr val="404040"/>
                </a:solidFill>
                <a:effectLst/>
                <a:latin typeface="Inter"/>
              </a:rPr>
              <a:t>Mipmap 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层级（</a:t>
            </a:r>
            <a:r>
              <a:rPr lang="zh-CN" altLang="en-US" b="0" i="0">
                <a:solidFill>
                  <a:srgbClr val="404040"/>
                </a:solidFill>
                <a:effectLst/>
                <a:latin typeface="KaTeX_Main"/>
              </a:rPr>
              <a:t>⌊</a:t>
            </a:r>
            <a:r>
              <a:rPr lang="en-US" altLang="zh-CN" b="0" i="0">
                <a:solidFill>
                  <a:srgbClr val="404040"/>
                </a:solidFill>
                <a:effectLst/>
                <a:latin typeface="KaTeX_Main"/>
              </a:rPr>
              <a:t>d⌋+1⌊</a:t>
            </a:r>
            <a:r>
              <a:rPr lang="en-US" altLang="zh-CN" b="0" i="1">
                <a:solidFill>
                  <a:srgbClr val="404040"/>
                </a:solidFill>
                <a:effectLst/>
                <a:latin typeface="KaTeX_Math"/>
              </a:rPr>
              <a:t>d</a:t>
            </a:r>
            <a:r>
              <a:rPr lang="zh-CN" altLang="en-US" b="0" i="0">
                <a:solidFill>
                  <a:srgbClr val="404040"/>
                </a:solidFill>
                <a:effectLst/>
                <a:latin typeface="KaTeX_Main"/>
              </a:rPr>
              <a:t>⌋</a:t>
            </a:r>
            <a:r>
              <a:rPr lang="en-US" altLang="zh-CN" b="0" i="0">
                <a:solidFill>
                  <a:srgbClr val="404040"/>
                </a:solidFill>
                <a:effectLst/>
                <a:latin typeface="KaTeX_Main"/>
              </a:rPr>
              <a:t>+1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）之间进行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双线性插值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，分别得到两个结果。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然后，根据 </a:t>
            </a:r>
            <a:r>
              <a:rPr lang="en-US" altLang="zh-CN" b="0" i="0">
                <a:solidFill>
                  <a:srgbClr val="404040"/>
                </a:solidFill>
                <a:effectLst/>
                <a:latin typeface="KaTeX_Main"/>
              </a:rPr>
              <a:t>d</a:t>
            </a:r>
            <a:r>
              <a:rPr lang="en-US" altLang="zh-CN" b="0" i="1">
                <a:solidFill>
                  <a:srgbClr val="404040"/>
                </a:solidFill>
                <a:effectLst/>
                <a:latin typeface="KaTeX_Math"/>
              </a:rPr>
              <a:t>d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 的小数部分，在这两个结果之间进行</a:t>
            </a:r>
            <a:r>
              <a:rPr lang="zh-CN" altLang="en-US" b="1" i="0">
                <a:solidFill>
                  <a:srgbClr val="404040"/>
                </a:solidFill>
                <a:effectLst/>
                <a:latin typeface="Inter"/>
              </a:rPr>
              <a:t>线性插值</a:t>
            </a:r>
            <a:r>
              <a:rPr lang="zh-CN" altLang="en-US" b="0" i="0">
                <a:solidFill>
                  <a:srgbClr val="404040"/>
                </a:solidFill>
                <a:effectLst/>
                <a:latin typeface="Inter"/>
              </a:rPr>
              <a:t>，得到最终的纹理值。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3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7E6D-A0A3-BC5A-1903-59F42EBE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A55AF1-5D67-2766-BFF9-24575800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90"/>
            <a:ext cx="93630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0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7753-546D-A55B-A7EA-FAFE2798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717BD6-CACB-0A51-7A75-62D99008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2" y="265580"/>
            <a:ext cx="8229321" cy="51974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3B8DE1-491C-729A-1075-BB279FBEB607}"/>
              </a:ext>
            </a:extLst>
          </p:cNvPr>
          <p:cNvSpPr txBox="1"/>
          <p:nvPr/>
        </p:nvSpPr>
        <p:spPr>
          <a:xfrm>
            <a:off x="8570259" y="744071"/>
            <a:ext cx="28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使用复数代替二维向量。</a:t>
            </a:r>
          </a:p>
        </p:txBody>
      </p:sp>
    </p:spTree>
    <p:extLst>
      <p:ext uri="{BB962C8B-B14F-4D97-AF65-F5344CB8AC3E}">
        <p14:creationId xmlns:p14="http://schemas.microsoft.com/office/powerpoint/2010/main" val="311829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1F81-8ACC-2461-7068-27A2BEC4C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429C99-5C7B-B43D-74B7-13298E9E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168" y="31376"/>
            <a:ext cx="9486900" cy="6715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825724-249E-40E3-19DC-5C91394B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964" y="2750046"/>
            <a:ext cx="8633342" cy="18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D98CD-116E-7C5F-E10D-DFC91CED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D0ACF3-7B79-6343-48C9-F11F43F93F6F}"/>
              </a:ext>
            </a:extLst>
          </p:cNvPr>
          <p:cNvSpPr txBox="1"/>
          <p:nvPr/>
        </p:nvSpPr>
        <p:spPr>
          <a:xfrm>
            <a:off x="770382" y="214990"/>
            <a:ext cx="969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所以光栅化是需要第一从透视投影得到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3D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到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2D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的转换，然后再从纹理图中，得到每个像素点的颜色，对吗。光栅化是将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3D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图像隐射到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2D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图像的一种方式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EA00-1C92-E1A8-9736-00AAD8CC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000153-5DE7-7EE5-6B78-81478106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7" y="280987"/>
            <a:ext cx="5019675" cy="5381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D6A0F5-978D-AF1B-F93F-8B52BE09D500}"/>
              </a:ext>
            </a:extLst>
          </p:cNvPr>
          <p:cNvSpPr txBox="1"/>
          <p:nvPr/>
        </p:nvSpPr>
        <p:spPr>
          <a:xfrm>
            <a:off x="5952565" y="672353"/>
            <a:ext cx="62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图形学中，</a:t>
            </a:r>
            <a:r>
              <a:rPr lang="en-US" altLang="zh-CN"/>
              <a:t>i</a:t>
            </a:r>
            <a:r>
              <a:rPr lang="zh-CN" altLang="en-US"/>
              <a:t>等于逆时针旋转</a:t>
            </a:r>
            <a:r>
              <a:rPr lang="en-US" altLang="zh-CN"/>
              <a:t>90</a:t>
            </a:r>
            <a:r>
              <a:rPr lang="zh-CN" altLang="en-US"/>
              <a:t>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B56207-E0AF-28CD-97CD-2153AB96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11" y="1414369"/>
            <a:ext cx="4877360" cy="31148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C1FE28-43F0-B88B-5801-08FF1723232B}"/>
              </a:ext>
            </a:extLst>
          </p:cNvPr>
          <p:cNvSpPr txBox="1"/>
          <p:nvPr/>
        </p:nvSpPr>
        <p:spPr>
          <a:xfrm>
            <a:off x="6100202" y="4909095"/>
            <a:ext cx="596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极坐标系的表示？不是。</a:t>
            </a:r>
            <a:endParaRPr lang="en-US" altLang="zh-CN"/>
          </a:p>
          <a:p>
            <a:r>
              <a:rPr lang="zh-CN" altLang="en-US"/>
              <a:t>单纯的坐标系改变后</a:t>
            </a:r>
            <a:endParaRPr lang="en-US" altLang="zh-CN"/>
          </a:p>
          <a:p>
            <a:r>
              <a:rPr lang="en-US" altLang="zh-CN"/>
              <a:t>a</a:t>
            </a:r>
            <a:r>
              <a:rPr lang="zh-CN" altLang="en-US"/>
              <a:t>就是在</a:t>
            </a:r>
            <a:r>
              <a:rPr lang="en-US" altLang="zh-CN"/>
              <a:t>x</a:t>
            </a:r>
            <a:r>
              <a:rPr lang="zh-CN" altLang="en-US"/>
              <a:t>轴上的坐标，</a:t>
            </a:r>
            <a:r>
              <a:rPr lang="en-US" altLang="zh-CN"/>
              <a:t>b</a:t>
            </a:r>
            <a:r>
              <a:rPr lang="zh-CN" altLang="en-US"/>
              <a:t>是在</a:t>
            </a:r>
            <a:r>
              <a:rPr lang="en-US" altLang="zh-CN"/>
              <a:t>i</a:t>
            </a:r>
            <a:r>
              <a:rPr lang="zh-CN" altLang="en-US"/>
              <a:t>轴上的坐标，所以要乘</a:t>
            </a:r>
            <a:r>
              <a:rPr lang="en-US" altLang="zh-CN"/>
              <a:t>i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+</a:t>
            </a:r>
            <a:r>
              <a:rPr lang="zh-CN" altLang="en-US"/>
              <a:t>号只是一种表示形式。</a:t>
            </a:r>
          </a:p>
        </p:txBody>
      </p:sp>
    </p:spTree>
    <p:extLst>
      <p:ext uri="{BB962C8B-B14F-4D97-AF65-F5344CB8AC3E}">
        <p14:creationId xmlns:p14="http://schemas.microsoft.com/office/powerpoint/2010/main" val="256483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1DAD-7284-6141-9BC1-97B04C93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11CB01-CF76-908D-22CB-33107167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0" y="170609"/>
            <a:ext cx="64198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506D-4622-8C46-66C2-8EBBBE6F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6484A5-7A31-BDBF-AA54-C8021C88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9" y="342059"/>
            <a:ext cx="101441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71F29-DCD9-9472-3AD9-227C7D89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1102CD-ADC8-5E1B-5A30-B3BD0205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" y="401730"/>
            <a:ext cx="7400646" cy="42182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D27573-5200-1916-D2A6-32EE16E79B08}"/>
              </a:ext>
            </a:extLst>
          </p:cNvPr>
          <p:cNvSpPr txBox="1"/>
          <p:nvPr/>
        </p:nvSpPr>
        <p:spPr>
          <a:xfrm>
            <a:off x="7978588" y="1488141"/>
            <a:ext cx="181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满足结合，不满足交换。</a:t>
            </a:r>
          </a:p>
        </p:txBody>
      </p:sp>
    </p:spTree>
    <p:extLst>
      <p:ext uri="{BB962C8B-B14F-4D97-AF65-F5344CB8AC3E}">
        <p14:creationId xmlns:p14="http://schemas.microsoft.com/office/powerpoint/2010/main" val="345524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B527-36D1-C446-8CD3-824FA0F7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9A084F-B9B2-CF5D-6A10-A2A9E26137D4}"/>
              </a:ext>
            </a:extLst>
          </p:cNvPr>
          <p:cNvSpPr txBox="1"/>
          <p:nvPr/>
        </p:nvSpPr>
        <p:spPr>
          <a:xfrm>
            <a:off x="905435" y="549536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四元数可以表示为一个标量，和</a:t>
            </a:r>
            <a:r>
              <a:rPr lang="en-US" altLang="zh-CN"/>
              <a:t>3</a:t>
            </a:r>
            <a:r>
              <a:rPr lang="zh-CN" altLang="en-US"/>
              <a:t>个向量。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4396B-D287-FF2A-844D-2531AA9D5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3" y="887408"/>
            <a:ext cx="4826843" cy="3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7B464-10DE-D88A-151D-9C947E3C4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72EF0F-A06E-9293-1364-84A9D5E8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208429"/>
            <a:ext cx="87058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42B8B-07C3-01E0-BA6B-55024812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89892-5250-9510-7084-1A8087C9A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73398"/>
            <a:ext cx="9696450" cy="4057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60FD15-B20D-4715-45B0-27D7D5B2AC76}"/>
              </a:ext>
            </a:extLst>
          </p:cNvPr>
          <p:cNvSpPr txBox="1"/>
          <p:nvPr/>
        </p:nvSpPr>
        <p:spPr>
          <a:xfrm>
            <a:off x="636494" y="4616824"/>
            <a:ext cx="528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用于三维旋转。</a:t>
            </a:r>
          </a:p>
        </p:txBody>
      </p:sp>
    </p:spTree>
    <p:extLst>
      <p:ext uri="{BB962C8B-B14F-4D97-AF65-F5344CB8AC3E}">
        <p14:creationId xmlns:p14="http://schemas.microsoft.com/office/powerpoint/2010/main" val="257240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417</Words>
  <Application>Microsoft Office PowerPoint</Application>
  <PresentationFormat>宽屏</PresentationFormat>
  <Paragraphs>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-apple-system</vt:lpstr>
      <vt:lpstr>Inter</vt:lpstr>
      <vt:lpstr>KaTeX_Main</vt:lpstr>
      <vt:lpstr>KaTeX_Math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2</cp:revision>
  <dcterms:created xsi:type="dcterms:W3CDTF">2024-12-28T11:46:13Z</dcterms:created>
  <dcterms:modified xsi:type="dcterms:W3CDTF">2024-12-30T11:45:44Z</dcterms:modified>
</cp:coreProperties>
</file>